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</p:sldMasterIdLst>
  <p:notesMasterIdLst>
    <p:notesMasterId r:id="rId54"/>
  </p:notesMasterIdLst>
  <p:handoutMasterIdLst>
    <p:handoutMasterId r:id="rId55"/>
  </p:handoutMasterIdLst>
  <p:sldIdLst>
    <p:sldId id="1626" r:id="rId35"/>
    <p:sldId id="2927" r:id="rId36"/>
    <p:sldId id="2944" r:id="rId37"/>
    <p:sldId id="2987" r:id="rId38"/>
    <p:sldId id="2988" r:id="rId39"/>
    <p:sldId id="3003" r:id="rId40"/>
    <p:sldId id="2990" r:id="rId41"/>
    <p:sldId id="2991" r:id="rId42"/>
    <p:sldId id="2995" r:id="rId43"/>
    <p:sldId id="2994" r:id="rId44"/>
    <p:sldId id="2993" r:id="rId45"/>
    <p:sldId id="2996" r:id="rId46"/>
    <p:sldId id="2999" r:id="rId47"/>
    <p:sldId id="2998" r:id="rId48"/>
    <p:sldId id="2953" r:id="rId49"/>
    <p:sldId id="3000" r:id="rId50"/>
    <p:sldId id="3001" r:id="rId51"/>
    <p:sldId id="2823" r:id="rId52"/>
    <p:sldId id="1929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99" d="100"/>
          <a:sy n="99" d="100"/>
        </p:scale>
        <p:origin x="-150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6.xml"/><Relationship Id="rId51" Type="http://schemas.openxmlformats.org/officeDocument/2006/relationships/slide" Target="slides/slide17.xml"/><Relationship Id="rId52" Type="http://schemas.openxmlformats.org/officeDocument/2006/relationships/slide" Target="slides/slide18.xml"/><Relationship Id="rId53" Type="http://schemas.openxmlformats.org/officeDocument/2006/relationships/slide" Target="slides/slide19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6.xml"/><Relationship Id="rId41" Type="http://schemas.openxmlformats.org/officeDocument/2006/relationships/slide" Target="slides/slide7.xml"/><Relationship Id="rId42" Type="http://schemas.openxmlformats.org/officeDocument/2006/relationships/slide" Target="slides/slide8.xml"/><Relationship Id="rId43" Type="http://schemas.openxmlformats.org/officeDocument/2006/relationships/slide" Target="slides/slide9.xml"/><Relationship Id="rId44" Type="http://schemas.openxmlformats.org/officeDocument/2006/relationships/slide" Target="slides/slide10.xml"/><Relationship Id="rId45" Type="http://schemas.openxmlformats.org/officeDocument/2006/relationships/slide" Target="slides/slide11.xml"/><Relationship Id="rId46" Type="http://schemas.openxmlformats.org/officeDocument/2006/relationships/slide" Target="slides/slide12.xml"/><Relationship Id="rId47" Type="http://schemas.openxmlformats.org/officeDocument/2006/relationships/slide" Target="slides/slide13.xml"/><Relationship Id="rId48" Type="http://schemas.openxmlformats.org/officeDocument/2006/relationships/slide" Target="slides/slide14.xml"/><Relationship Id="rId4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" Target="slides/slide1.xml"/><Relationship Id="rId36" Type="http://schemas.openxmlformats.org/officeDocument/2006/relationships/slide" Target="slides/slide2.xml"/><Relationship Id="rId37" Type="http://schemas.openxmlformats.org/officeDocument/2006/relationships/slide" Target="slides/slide3.xml"/><Relationship Id="rId38" Type="http://schemas.openxmlformats.org/officeDocument/2006/relationships/slide" Target="slides/slide4.xml"/><Relationship Id="rId39" Type="http://schemas.openxmlformats.org/officeDocument/2006/relationships/slide" Target="slides/slide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9/6/15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9/6/15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SOLITUDE: A SECRET OF JESUS’ LIFE AND MINISTRY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2999" cy="5486401"/>
          </a:xfrm>
        </p:spPr>
        <p:txBody>
          <a:bodyPr/>
          <a:lstStyle/>
          <a:p>
            <a:pPr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Three things that Jesus did to make space for solitude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v. 35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):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300" b="1" u="sng" dirty="0">
                <a:solidFill>
                  <a:srgbClr val="FF0000"/>
                </a:solidFill>
                <a:latin typeface="Candara"/>
                <a:cs typeface="Candara"/>
              </a:rPr>
              <a:t>Intentional </a:t>
            </a: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Discipline</a:t>
            </a:r>
            <a:r>
              <a:rPr lang="en-US" sz="2300" b="1" dirty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“Rising </a:t>
            </a:r>
            <a:r>
              <a:rPr lang="en-US" sz="2300" i="1" dirty="0">
                <a:latin typeface="Candara"/>
                <a:cs typeface="Candara"/>
              </a:rPr>
              <a:t>very early in the </a:t>
            </a:r>
            <a:r>
              <a:rPr lang="en-US" sz="2300" i="1" dirty="0" smtClean="0">
                <a:latin typeface="Candara"/>
                <a:cs typeface="Candara"/>
              </a:rPr>
              <a:t>morning...” </a:t>
            </a:r>
            <a:endParaRPr lang="en-US" sz="2300" i="1" dirty="0">
              <a:latin typeface="Candara"/>
              <a:cs typeface="Candara"/>
            </a:endParaRP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>
                <a:latin typeface="Candara"/>
                <a:cs typeface="Candara"/>
              </a:rPr>
              <a:t>His decision for solitude was not made that morning—it was made the night before. </a:t>
            </a:r>
            <a:endParaRPr lang="en-US" sz="2300" b="1" dirty="0" smtClean="0">
              <a:latin typeface="Candara"/>
              <a:cs typeface="Candara"/>
            </a:endParaRP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His </a:t>
            </a:r>
            <a:r>
              <a:rPr lang="en-US" sz="2300" b="1" dirty="0">
                <a:latin typeface="Candara"/>
                <a:cs typeface="Candara"/>
              </a:rPr>
              <a:t>space for solitude was intentional not accidental. </a:t>
            </a:r>
            <a:endParaRPr lang="en-US" sz="2300" b="1" dirty="0" smtClean="0">
              <a:latin typeface="Candara"/>
              <a:cs typeface="Candara"/>
            </a:endParaRP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endParaRPr lang="en-US" sz="800" b="1" dirty="0">
              <a:latin typeface="Candara"/>
              <a:cs typeface="Candara"/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Deliberate </a:t>
            </a:r>
            <a:r>
              <a:rPr lang="en-US" sz="2300" b="1" u="sng" dirty="0">
                <a:solidFill>
                  <a:srgbClr val="FF0000"/>
                </a:solidFill>
                <a:latin typeface="Candara"/>
                <a:cs typeface="Candara"/>
              </a:rPr>
              <a:t>W</a:t>
            </a: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ithdrawal</a:t>
            </a:r>
            <a:r>
              <a:rPr lang="en-US" sz="2300" b="1" dirty="0" smtClean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“...he went </a:t>
            </a:r>
            <a:r>
              <a:rPr lang="en-US" sz="2300" i="1" dirty="0">
                <a:latin typeface="Candara"/>
                <a:cs typeface="Candara"/>
              </a:rPr>
              <a:t>out to a desolate </a:t>
            </a:r>
            <a:r>
              <a:rPr lang="en-US" sz="2300" i="1" dirty="0" smtClean="0">
                <a:latin typeface="Candara"/>
                <a:cs typeface="Candara"/>
              </a:rPr>
              <a:t>place...” </a:t>
            </a:r>
            <a:endParaRPr lang="en-US" sz="2300" i="1" dirty="0">
              <a:latin typeface="Candara"/>
              <a:cs typeface="Candara"/>
            </a:endParaRP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>
                <a:latin typeface="Candara"/>
                <a:cs typeface="Candara"/>
              </a:rPr>
              <a:t>Withdrawal from what? From the noise of the day, the </a:t>
            </a:r>
            <a:r>
              <a:rPr lang="en-US" sz="2300" b="1" dirty="0" smtClean="0">
                <a:latin typeface="Candara"/>
                <a:cs typeface="Candara"/>
              </a:rPr>
              <a:t>pressing activities and urgent &amp; </a:t>
            </a:r>
            <a:r>
              <a:rPr lang="en-US" sz="2300" b="1" dirty="0">
                <a:latin typeface="Candara"/>
                <a:cs typeface="Candara"/>
              </a:rPr>
              <a:t>important </a:t>
            </a:r>
            <a:r>
              <a:rPr lang="en-US" sz="2300" b="1" dirty="0" smtClean="0">
                <a:latin typeface="Candara"/>
                <a:cs typeface="Candara"/>
              </a:rPr>
              <a:t>things.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He </a:t>
            </a:r>
            <a:r>
              <a:rPr lang="en-US" sz="2300" b="1" dirty="0">
                <a:latin typeface="Candara"/>
                <a:cs typeface="Candara"/>
              </a:rPr>
              <a:t>withdrew from the compulsions of the world and self. </a:t>
            </a:r>
            <a:r>
              <a:rPr lang="en-US" sz="2300" b="1" dirty="0" smtClean="0">
                <a:latin typeface="Candara"/>
                <a:cs typeface="Candara"/>
              </a:rPr>
              <a:t>He had dome this habitually (</a:t>
            </a:r>
            <a:r>
              <a:rPr lang="en-US" sz="2300" b="1" i="1" dirty="0" smtClean="0">
                <a:latin typeface="Candara"/>
                <a:cs typeface="Candara"/>
              </a:rPr>
              <a:t>cf. </a:t>
            </a:r>
            <a:r>
              <a:rPr lang="en-US" sz="2300" b="1" dirty="0" smtClean="0">
                <a:latin typeface="Candara"/>
                <a:cs typeface="Candara"/>
              </a:rPr>
              <a:t>Luke </a:t>
            </a:r>
            <a:r>
              <a:rPr lang="en-US" sz="2300" b="1" dirty="0">
                <a:latin typeface="Candara"/>
                <a:cs typeface="Candara"/>
              </a:rPr>
              <a:t>5:16).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endParaRPr lang="en-US" sz="800" b="1" dirty="0">
              <a:latin typeface="Candara"/>
              <a:cs typeface="Candara"/>
            </a:endParaRPr>
          </a:p>
          <a:p>
            <a:pPr marL="800100" lvl="2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300" b="1" u="sng" dirty="0">
                <a:solidFill>
                  <a:srgbClr val="FF0000"/>
                </a:solidFill>
                <a:latin typeface="Candara"/>
                <a:cs typeface="Candara"/>
              </a:rPr>
              <a:t>Desire for </a:t>
            </a: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Secret </a:t>
            </a:r>
            <a:r>
              <a:rPr lang="en-US" sz="2300" b="1" u="sng" dirty="0">
                <a:solidFill>
                  <a:srgbClr val="FF0000"/>
                </a:solidFill>
                <a:latin typeface="Candara"/>
                <a:cs typeface="Candara"/>
              </a:rPr>
              <a:t>C</a:t>
            </a: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ommunion</a:t>
            </a:r>
            <a:r>
              <a:rPr lang="en-US" sz="2300" b="1" dirty="0" smtClean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“...there he prayed...”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His desire and focus was </a:t>
            </a:r>
            <a:r>
              <a:rPr lang="en-US" sz="2300" b="1" dirty="0">
                <a:latin typeface="Candara"/>
                <a:cs typeface="Candara"/>
              </a:rPr>
              <a:t>communion with the </a:t>
            </a:r>
            <a:r>
              <a:rPr lang="en-US" sz="2300" b="1" dirty="0" smtClean="0">
                <a:latin typeface="Candara"/>
                <a:cs typeface="Candara"/>
              </a:rPr>
              <a:t>Father. 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His communion </a:t>
            </a:r>
            <a:r>
              <a:rPr lang="en-US" sz="2300" b="1" dirty="0">
                <a:latin typeface="Candara"/>
                <a:cs typeface="Candara"/>
              </a:rPr>
              <a:t>with the Father was developed in secrecy. </a:t>
            </a:r>
          </a:p>
        </p:txBody>
      </p:sp>
    </p:spTree>
    <p:extLst>
      <p:ext uri="{BB962C8B-B14F-4D97-AF65-F5344CB8AC3E}">
        <p14:creationId xmlns:p14="http://schemas.microsoft.com/office/powerpoint/2010/main" val="13906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SOLITUDE: A SECRET OF JESUS’ LIFE AND MINISTRY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2999" cy="5486401"/>
          </a:xfrm>
        </p:spPr>
        <p:txBody>
          <a:bodyPr/>
          <a:lstStyle/>
          <a:p>
            <a:pPr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Three things that Jesus drew from solitude with God (vs. 36-39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): </a:t>
            </a:r>
            <a:endParaRPr lang="en-US" sz="2400" b="1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800" i="1" dirty="0" smtClean="0">
              <a:latin typeface="Candara"/>
              <a:cs typeface="Candara"/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Clear Direction</a:t>
            </a:r>
            <a:r>
              <a:rPr lang="en-US" sz="2300" b="1" dirty="0" smtClean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lang="en-US" sz="2300" i="1" dirty="0">
                <a:latin typeface="Candara"/>
                <a:cs typeface="Candara"/>
              </a:rPr>
              <a:t>“Let us go on to the next </a:t>
            </a:r>
            <a:r>
              <a:rPr lang="en-US" sz="2300" i="1" dirty="0" smtClean="0">
                <a:latin typeface="Candara"/>
                <a:cs typeface="Candara"/>
              </a:rPr>
              <a:t>towns...” </a:t>
            </a:r>
            <a:endParaRPr lang="en-US" sz="2300" i="1" dirty="0">
              <a:latin typeface="Candara"/>
              <a:cs typeface="Candara"/>
            </a:endParaRP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This is why Jesus’ life was not directionless.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This clarity of direction came from the Father’s desire.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endParaRPr lang="en-US" sz="800" b="1" dirty="0">
              <a:latin typeface="Candara"/>
              <a:cs typeface="Candara"/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Firm </a:t>
            </a:r>
            <a:r>
              <a:rPr lang="en-US" sz="2300" b="1" u="sng" dirty="0">
                <a:solidFill>
                  <a:srgbClr val="FF0000"/>
                </a:solidFill>
                <a:latin typeface="Candara"/>
                <a:cs typeface="Candara"/>
              </a:rPr>
              <a:t>C</a:t>
            </a: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onviction</a:t>
            </a:r>
            <a:r>
              <a:rPr lang="en-US" sz="2300" b="1" dirty="0" smtClean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“.</a:t>
            </a:r>
            <a:r>
              <a:rPr lang="en-US" sz="2300" i="1" dirty="0">
                <a:latin typeface="Candara"/>
                <a:cs typeface="Candara"/>
              </a:rPr>
              <a:t>.</a:t>
            </a:r>
            <a:r>
              <a:rPr lang="en-US" sz="2300" i="1" dirty="0" smtClean="0">
                <a:latin typeface="Candara"/>
                <a:cs typeface="Candara"/>
              </a:rPr>
              <a:t>.that </a:t>
            </a:r>
            <a:r>
              <a:rPr lang="en-US" sz="2300" i="1" dirty="0">
                <a:latin typeface="Candara"/>
                <a:cs typeface="Candara"/>
              </a:rPr>
              <a:t>is why I </a:t>
            </a:r>
            <a:r>
              <a:rPr lang="en-US" sz="2300" i="1" dirty="0" smtClean="0">
                <a:latin typeface="Candara"/>
                <a:cs typeface="Candara"/>
              </a:rPr>
              <a:t>came out...” </a:t>
            </a:r>
            <a:endParaRPr lang="en-US" sz="2300" i="1" dirty="0">
              <a:latin typeface="Candara"/>
              <a:cs typeface="Candara"/>
            </a:endParaRP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It provided a reminder for Jesus’ purpose/mission in life.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This conviction enabled him say “no” to flattering demands of people.</a:t>
            </a:r>
            <a:endParaRPr lang="en-US" sz="2300" b="1" dirty="0">
              <a:latin typeface="Candara"/>
              <a:cs typeface="Candara"/>
            </a:endParaRP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endParaRPr lang="en-US" sz="800" b="1" dirty="0">
              <a:latin typeface="Candara"/>
              <a:cs typeface="Candara"/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300" b="1" u="sng" dirty="0" smtClean="0">
                <a:solidFill>
                  <a:srgbClr val="FF0000"/>
                </a:solidFill>
                <a:latin typeface="Candara"/>
                <a:cs typeface="Candara"/>
              </a:rPr>
              <a:t>Supernatural Power</a:t>
            </a:r>
            <a:r>
              <a:rPr lang="en-US" sz="2300" b="1" dirty="0" smtClean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“.</a:t>
            </a:r>
            <a:r>
              <a:rPr lang="en-US" sz="2300" i="1" dirty="0">
                <a:latin typeface="Candara"/>
                <a:cs typeface="Candara"/>
              </a:rPr>
              <a:t>.</a:t>
            </a:r>
            <a:r>
              <a:rPr lang="en-US" sz="2300" i="1" dirty="0" smtClean="0">
                <a:latin typeface="Candara"/>
                <a:cs typeface="Candara"/>
              </a:rPr>
              <a:t>.preaching </a:t>
            </a:r>
            <a:r>
              <a:rPr lang="en-US" sz="2300" i="1" dirty="0">
                <a:latin typeface="Candara"/>
                <a:cs typeface="Candara"/>
              </a:rPr>
              <a:t>in their synagogues and casting out </a:t>
            </a:r>
            <a:r>
              <a:rPr lang="en-US" sz="2300" i="1" dirty="0" smtClean="0">
                <a:latin typeface="Candara"/>
                <a:cs typeface="Candara"/>
              </a:rPr>
              <a:t>demons...”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Solitude was Jesus’ source of God’s supernatural power.</a:t>
            </a:r>
          </a:p>
          <a:p>
            <a:pPr marL="1206500" lvl="2" indent="-406400">
              <a:spcBef>
                <a:spcPts val="0"/>
              </a:spcBef>
              <a:buFont typeface="Wingdings" charset="2"/>
              <a:buChar char="Ø"/>
            </a:pPr>
            <a:r>
              <a:rPr lang="en-US" sz="2300" b="1" dirty="0" smtClean="0">
                <a:latin typeface="Candara"/>
                <a:cs typeface="Candara"/>
              </a:rPr>
              <a:t>His ministry flowed out from his solitude. </a:t>
            </a:r>
            <a:endParaRPr lang="en-US" sz="23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3456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RIGHT APPROACH TO SOLITUDE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2999" cy="54864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3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not merely being alone but </a:t>
            </a:r>
            <a:r>
              <a:rPr lang="en-US" sz="23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being alone with God</a:t>
            </a:r>
            <a:r>
              <a:rPr lang="en-US" sz="23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 can be a hermit in a desert and never experience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solitude. </a:t>
            </a:r>
            <a:endParaRPr lang="en-US" sz="2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more a state of mind and heart than it is a place.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Without silence there is no solitude; silence sometimes involves the absence of speech; it always involves the act of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listening.</a:t>
            </a:r>
            <a:endParaRPr lang="en-US" sz="8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3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not a “therapeutic place of privacy” but a </a:t>
            </a:r>
            <a:r>
              <a:rPr lang="en-US" sz="23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“furnace of transformation.</a:t>
            </a:r>
            <a:r>
              <a:rPr lang="en-US" sz="23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not privacy where you recharge yourself to run faster. 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Rather it is where we face your compulsion of self before God. 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solitude, submit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God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purifies, molds, &amp;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strengthens you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1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4102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It is this nothingness that I have to face in my solitude, </a:t>
            </a:r>
            <a:b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a nothingness so dreadful that everything in me wants to run</a:t>
            </a:r>
            <a:b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 to my friends, my work, and my distractions so that I can forget my nothingness and make myself believe that I am worth something. </a:t>
            </a:r>
            <a:b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The task is to persevere in my solitude, to stay in my cell until all my </a:t>
            </a:r>
            <a:b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seductive visitors get tired of pounding on my door and leave me</a:t>
            </a:r>
            <a:b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 alone. The wisdom of the desert is that the confrontation with our</a:t>
            </a:r>
            <a:b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 own frightening nothingness forces us to surrender ourselves </a:t>
            </a:r>
            <a:b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totally and unconditionally to the Lord Jesus Christ.”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sz="2300" b="1" i="1" dirty="0" smtClean="0">
                <a:latin typeface="Candara" charset="0"/>
                <a:ea typeface="Calibri" charset="0"/>
                <a:cs typeface="Times New Roman" charset="0"/>
              </a:rPr>
              <a:t>Henri J. M. </a:t>
            </a:r>
            <a:r>
              <a:rPr lang="en-US" sz="2300" b="1" i="1" dirty="0" err="1" smtClean="0">
                <a:latin typeface="Candara" charset="0"/>
                <a:ea typeface="Calibri" charset="0"/>
                <a:cs typeface="Times New Roman" charset="0"/>
              </a:rPr>
              <a:t>Nouwen</a:t>
            </a:r>
            <a:endParaRPr lang="en-US" sz="2300" b="1" i="1" dirty="0">
              <a:latin typeface="Candara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2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RIGHT APPROACH TO SOLITUDE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2999" cy="548640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3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not merely being alone but </a:t>
            </a:r>
            <a:r>
              <a:rPr lang="en-US" sz="23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being alone with God</a:t>
            </a:r>
            <a:r>
              <a:rPr lang="en-US" sz="23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 can be a hermit in a desert and never experience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solitude. </a:t>
            </a:r>
            <a:endParaRPr lang="en-US" sz="2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more a state of mind and heart than it is a place.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Without silence there is no solitude; silence sometimes involves the absence of speech; it always involves the act of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listening.</a:t>
            </a:r>
            <a:endParaRPr lang="en-US" sz="8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3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not a “therapeutic place of privacy” but a </a:t>
            </a:r>
            <a:r>
              <a:rPr lang="en-US" sz="23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“furnace of transformation.</a:t>
            </a:r>
            <a:r>
              <a:rPr lang="en-US" sz="23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not privacy where you recharge yourself to run faster. 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Rather it is where we face your compulsion of self before God. 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solitude, submit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God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purifies, molds, &amp;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strengthens you.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3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Solitude is </a:t>
            </a:r>
            <a:r>
              <a:rPr lang="en-US" sz="23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not </a:t>
            </a:r>
            <a:r>
              <a:rPr lang="en-US" sz="23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3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last/ending point but </a:t>
            </a:r>
            <a:r>
              <a:rPr lang="en-US" sz="23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first/starting point.</a:t>
            </a: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Change your perspective: solitude </a:t>
            </a: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  <a:sym typeface="Wingdings"/>
              </a:rPr>
              <a:t> community  ministry.</a:t>
            </a:r>
            <a:endParaRPr lang="en-US" sz="22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Arrange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life around your space for solitude as a starting point.</a:t>
            </a:r>
          </a:p>
          <a:p>
            <a:pPr marL="744538" lvl="1" indent="-3984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 rhythmic: (1) daily, (2) monthly, (3) quarterly/yearly.</a:t>
            </a:r>
            <a:endParaRPr lang="en-US" sz="22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4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PRACTICAL TIPS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DAILY SOLITUDE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WITH GOD [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AKA. “QUIET TIME”]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686799" cy="5334000"/>
          </a:xfrm>
        </p:spPr>
        <p:txBody>
          <a:bodyPr/>
          <a:lstStyle/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Begin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with a vision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intimate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relationship with God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3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4102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I want to cultivate my relationship with God. </a:t>
            </a:r>
            <a:b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I want all of life to be Intimate—sometimes consciously, </a:t>
            </a:r>
            <a:b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sometimes unconsciously—with the God who made, directs,</a:t>
            </a:r>
            <a:b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 and loves me... I don't want to live as a parasite on the first-hand </a:t>
            </a:r>
            <a:b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spiritual life of others, but to be personally involved with all my senses, </a:t>
            </a:r>
            <a:b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tasting and seeing that the Lord is good... Usually for that to happen </a:t>
            </a:r>
            <a:b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there must be a deliberate withdrawal from the noise of the day, </a:t>
            </a:r>
            <a:b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a disciplined detachment from the insatiable self.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sz="2300" b="1" i="1" dirty="0">
                <a:latin typeface="Candara" charset="0"/>
                <a:ea typeface="Calibri" charset="0"/>
                <a:cs typeface="Times New Roman" charset="0"/>
              </a:rPr>
              <a:t>Eugene H. Peterson</a:t>
            </a:r>
          </a:p>
        </p:txBody>
      </p:sp>
    </p:spTree>
    <p:extLst>
      <p:ext uri="{BB962C8B-B14F-4D97-AF65-F5344CB8AC3E}">
        <p14:creationId xmlns:p14="http://schemas.microsoft.com/office/powerpoint/2010/main" val="279994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PRACTICAL TIPS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DAILY SOLITUDE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WITH GOD [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AKA. “QUIET TIME”]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686799" cy="5334000"/>
          </a:xfrm>
        </p:spPr>
        <p:txBody>
          <a:bodyPr/>
          <a:lstStyle/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Begin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with a vision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intimate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relationship with God.</a:t>
            </a:r>
          </a:p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Think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4D’s: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(1) Desire, (2) Decision, (3) Determination, &amp; (4)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Discipline.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Have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fourfold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plan.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Time: 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Choose a fixed time (mental prime time).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Place: 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Choose a quiet, solitary place.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Reading Schedule: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Use CW QT List [Tomorrow: 1 Timothy 1:1-11]</a:t>
            </a:r>
          </a:p>
          <a:p>
            <a:pPr marL="862013" lvl="1" indent="-461963">
              <a:buFont typeface="Wingdings" charset="2"/>
              <a:buChar char="Ø"/>
              <a:defRPr/>
            </a:pPr>
            <a:r>
              <a:rPr lang="en-US" sz="22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Starting Date: </a:t>
            </a:r>
            <a:r>
              <a:rPr lang="en-US" sz="22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Decide on when you will start your Quiet Time plan. Prepare a notebook (QT journal) prior to this starting date.               </a:t>
            </a:r>
          </a:p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 into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“training mode”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the first 2 weeks.</a:t>
            </a:r>
          </a:p>
          <a:p>
            <a:pPr marL="461963" lvl="0" indent="-461963">
              <a:buAutoNum type="arabicParenR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Share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QT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applications with a few others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[e.g.,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spouse, accountability partner, men’s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&amp; women’s group].</a:t>
            </a:r>
          </a:p>
        </p:txBody>
      </p:sp>
    </p:spTree>
    <p:extLst>
      <p:ext uri="{BB962C8B-B14F-4D97-AF65-F5344CB8AC3E}">
        <p14:creationId xmlns:p14="http://schemas.microsoft.com/office/powerpoint/2010/main" val="40558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216186" y="1524000"/>
            <a:ext cx="8796076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to practice solitude rhythmically—daily and quarterly/yearly?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is your first step toward having a right approach to the discipline of solitude?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think and apply 4D’s for a daily solitude, Quiet Time with God?</a:t>
            </a:r>
          </a:p>
        </p:txBody>
      </p:sp>
    </p:spTree>
    <p:extLst>
      <p:ext uri="{BB962C8B-B14F-4D97-AF65-F5344CB8AC3E}">
        <p14:creationId xmlns:p14="http://schemas.microsoft.com/office/powerpoint/2010/main" val="24277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1837" y="2057400"/>
            <a:ext cx="84473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Spiritual Disciplines</a:t>
            </a:r>
            <a:b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as Means of Grace – Part 2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276600"/>
            <a:ext cx="7813019" cy="2286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Two-Part Series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Mark 1:21-</a:t>
            </a: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39 </a:t>
            </a: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September 6,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RECAP: WHY WE NEED SPIRITUAL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DISCIPLINES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AS CHRIST-FOLLOWERS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2999" cy="54102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because true Christian life requires us to take Jesus’ easy yoke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by entering into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HOLISTIC LIFE 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discipleship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Jesus.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because Christian life is not a rowboat or motorboat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but a SAILBOAT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—living by grace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God.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because Christian life requires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not “trying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but “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TRAINING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—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for the purpose of godliness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because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vision/goal of the Christian life is CHRISTLIKENESS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—to be more like Christ by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means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grace.  </a:t>
            </a:r>
          </a:p>
          <a:p>
            <a:pPr marL="0" indent="0" algn="ctr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243754" y="533400"/>
            <a:ext cx="8595446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andara"/>
                <a:cs typeface="Candara"/>
              </a:rPr>
              <a:t>“CLASSICAL” </a:t>
            </a:r>
            <a:r>
              <a:rPr lang="en-US" sz="2800" b="1" dirty="0">
                <a:latin typeface="Candara"/>
                <a:cs typeface="Candara"/>
              </a:rPr>
              <a:t>DISCIPLINES FOR THE SPIRITUAL LIFE</a:t>
            </a:r>
          </a:p>
        </p:txBody>
      </p:sp>
      <p:cxnSp>
        <p:nvCxnSpPr>
          <p:cNvPr id="7176" name="Straight Connector 14"/>
          <p:cNvCxnSpPr>
            <a:cxnSpLocks noChangeShapeType="1"/>
          </p:cNvCxnSpPr>
          <p:nvPr/>
        </p:nvCxnSpPr>
        <p:spPr bwMode="auto">
          <a:xfrm rot="16200000" flipH="1">
            <a:off x="381000" y="2133600"/>
            <a:ext cx="2286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177" name="Straight Connector 16"/>
          <p:cNvCxnSpPr>
            <a:cxnSpLocks noChangeShapeType="1"/>
          </p:cNvCxnSpPr>
          <p:nvPr/>
        </p:nvCxnSpPr>
        <p:spPr bwMode="auto">
          <a:xfrm rot="10800000">
            <a:off x="8534400" y="1905000"/>
            <a:ext cx="6096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57200" y="6324600"/>
            <a:ext cx="8001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57200" y="6400800"/>
            <a:ext cx="8001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 anchor="t" anchorCtr="0"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God has given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us</a:t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the Disciplines of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the spiritual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life </a:t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as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 means of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receiving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His grace.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The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Disciplines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allow us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to place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ourselves </a:t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before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God so that He can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transform us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...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They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are God’s means of grace.</a:t>
            </a:r>
            <a:b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Richard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Foster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000" i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 </a:t>
            </a:r>
            <a: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“discipline” </a:t>
            </a:r>
            <a:r>
              <a:rPr lang="en-US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is any activity </a:t>
            </a:r>
            <a: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within </a:t>
            </a:r>
            <a:r>
              <a:rPr lang="en-US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our power that we engage in </a:t>
            </a:r>
            <a:br>
              <a:rPr lang="en-US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to enable us to do what we </a:t>
            </a:r>
            <a: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cannot do </a:t>
            </a:r>
            <a:r>
              <a:rPr lang="en-US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by direct </a:t>
            </a:r>
            <a: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effort.</a:t>
            </a:r>
            <a:b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Dallas </a:t>
            </a:r>
            <a:r>
              <a:rPr lang="en-US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Willard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400" b="1" i="1" dirty="0" smtClean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0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192588" cy="639763"/>
          </a:xfrm>
        </p:spPr>
        <p:txBody>
          <a:bodyPr anchor="ctr" anchorCtr="0"/>
          <a:lstStyle/>
          <a:p>
            <a:pPr algn="ctr" eaLnBrk="1" hangingPunct="1"/>
            <a:r>
              <a:rPr lang="en-US" sz="2600" dirty="0">
                <a:solidFill>
                  <a:srgbClr val="000000"/>
                </a:solidFill>
                <a:latin typeface="Candara"/>
                <a:cs typeface="Candara"/>
              </a:rPr>
              <a:t>Disciplines of </a:t>
            </a:r>
            <a:r>
              <a:rPr lang="en-US" sz="2600" i="1" dirty="0">
                <a:solidFill>
                  <a:srgbClr val="000000"/>
                </a:solidFill>
                <a:latin typeface="Candara"/>
                <a:cs typeface="Candara"/>
              </a:rPr>
              <a:t>Abstinence</a:t>
            </a:r>
            <a:r>
              <a:rPr lang="en-US" sz="2600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95800" y="1295400"/>
            <a:ext cx="4419600" cy="639762"/>
          </a:xfrm>
        </p:spPr>
        <p:txBody>
          <a:bodyPr anchor="ctr" anchorCtr="0"/>
          <a:lstStyle/>
          <a:p>
            <a:pPr algn="ctr" eaLnBrk="1" hangingPunct="1"/>
            <a:r>
              <a:rPr lang="en-US" sz="2600" dirty="0">
                <a:solidFill>
                  <a:srgbClr val="000000"/>
                </a:solidFill>
                <a:latin typeface="Candara"/>
                <a:cs typeface="Candara"/>
              </a:rPr>
              <a:t>Disciplines </a:t>
            </a:r>
            <a:r>
              <a:rPr lang="en-US" sz="2600" dirty="0" smtClean="0">
                <a:solidFill>
                  <a:srgbClr val="000000"/>
                </a:solidFill>
                <a:latin typeface="Candara"/>
                <a:cs typeface="Candara"/>
              </a:rPr>
              <a:t>of </a:t>
            </a:r>
            <a:r>
              <a:rPr lang="en-US" sz="2600" i="1" dirty="0" smtClean="0">
                <a:solidFill>
                  <a:srgbClr val="000000"/>
                </a:solidFill>
                <a:latin typeface="Candara"/>
                <a:cs typeface="Candara"/>
              </a:rPr>
              <a:t>Engagement </a:t>
            </a:r>
            <a:endParaRPr lang="en-US" sz="2600" i="1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1148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Meditation/Study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Worship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Celebration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Service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Prayer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Fellowship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Confession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Submission </a:t>
            </a:r>
            <a:endParaRPr lang="en-US" sz="2100" dirty="0">
              <a:latin typeface="Eras Demi ITC" charset="0"/>
              <a:cs typeface="Arial" charset="0"/>
            </a:endParaRPr>
          </a:p>
        </p:txBody>
      </p:sp>
      <p:cxnSp>
        <p:nvCxnSpPr>
          <p:cNvPr id="7176" name="Straight Connector 14"/>
          <p:cNvCxnSpPr>
            <a:cxnSpLocks noChangeShapeType="1"/>
          </p:cNvCxnSpPr>
          <p:nvPr/>
        </p:nvCxnSpPr>
        <p:spPr bwMode="auto">
          <a:xfrm rot="16200000" flipH="1">
            <a:off x="381000" y="2133600"/>
            <a:ext cx="2286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177" name="Straight Connector 16"/>
          <p:cNvCxnSpPr>
            <a:cxnSpLocks noChangeShapeType="1"/>
          </p:cNvCxnSpPr>
          <p:nvPr/>
        </p:nvCxnSpPr>
        <p:spPr bwMode="auto">
          <a:xfrm rot="10800000">
            <a:off x="8534400" y="1905000"/>
            <a:ext cx="6096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178" name="Straight Connector 18"/>
          <p:cNvCxnSpPr>
            <a:cxnSpLocks noChangeShapeType="1"/>
          </p:cNvCxnSpPr>
          <p:nvPr/>
        </p:nvCxnSpPr>
        <p:spPr bwMode="auto">
          <a:xfrm rot="16200000" flipH="1">
            <a:off x="1866900" y="3848100"/>
            <a:ext cx="46482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148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Solitude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Silence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Fasting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Frugality/Simplicity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Chastity/Purity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Secrecy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Sacrifice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57200" y="6324600"/>
            <a:ext cx="8001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57200" y="6400800"/>
            <a:ext cx="8001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33400" y="2133600"/>
            <a:ext cx="4038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57200" y="1981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495800" y="1371600"/>
            <a:ext cx="0" cy="495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243754" y="533400"/>
            <a:ext cx="8595446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andara"/>
                <a:cs typeface="Candara"/>
              </a:rPr>
              <a:t>“CLASSICAL” </a:t>
            </a:r>
            <a:r>
              <a:rPr lang="en-US" sz="2800" b="1" dirty="0">
                <a:latin typeface="Candara"/>
                <a:cs typeface="Candara"/>
              </a:rPr>
              <a:t>DISCIPLINES FOR THE SPIRITUAL LIFE</a:t>
            </a:r>
          </a:p>
        </p:txBody>
      </p:sp>
    </p:spTree>
    <p:extLst>
      <p:ext uri="{BB962C8B-B14F-4D97-AF65-F5344CB8AC3E}">
        <p14:creationId xmlns:p14="http://schemas.microsoft.com/office/powerpoint/2010/main" val="201336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4192588" cy="639763"/>
          </a:xfrm>
        </p:spPr>
        <p:txBody>
          <a:bodyPr anchor="ctr" anchorCtr="0"/>
          <a:lstStyle/>
          <a:p>
            <a:pPr algn="ctr" eaLnBrk="1" hangingPunct="1"/>
            <a:r>
              <a:rPr lang="en-US" sz="2600" dirty="0">
                <a:solidFill>
                  <a:srgbClr val="000000"/>
                </a:solidFill>
                <a:latin typeface="Candara"/>
                <a:cs typeface="Candara"/>
              </a:rPr>
              <a:t>Disciplines of </a:t>
            </a:r>
            <a:r>
              <a:rPr lang="en-US" sz="2600" i="1" dirty="0">
                <a:solidFill>
                  <a:srgbClr val="000000"/>
                </a:solidFill>
                <a:latin typeface="Candara"/>
                <a:cs typeface="Candara"/>
              </a:rPr>
              <a:t>Abstinence</a:t>
            </a:r>
            <a:r>
              <a:rPr lang="en-US" sz="2600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95800" y="1295400"/>
            <a:ext cx="4419600" cy="639762"/>
          </a:xfrm>
        </p:spPr>
        <p:txBody>
          <a:bodyPr anchor="ctr" anchorCtr="0"/>
          <a:lstStyle/>
          <a:p>
            <a:pPr algn="ctr" eaLnBrk="1" hangingPunct="1"/>
            <a:r>
              <a:rPr lang="en-US" sz="2600" dirty="0">
                <a:solidFill>
                  <a:srgbClr val="000000"/>
                </a:solidFill>
                <a:latin typeface="Candara"/>
                <a:cs typeface="Candara"/>
              </a:rPr>
              <a:t>Disciplines </a:t>
            </a:r>
            <a:r>
              <a:rPr lang="en-US" sz="2600" dirty="0" smtClean="0">
                <a:solidFill>
                  <a:srgbClr val="000000"/>
                </a:solidFill>
                <a:latin typeface="Candara"/>
                <a:cs typeface="Candara"/>
              </a:rPr>
              <a:t>of </a:t>
            </a:r>
            <a:r>
              <a:rPr lang="en-US" sz="2600" i="1" dirty="0" smtClean="0">
                <a:solidFill>
                  <a:srgbClr val="000000"/>
                </a:solidFill>
                <a:latin typeface="Candara"/>
                <a:cs typeface="Candara"/>
              </a:rPr>
              <a:t>Engagement </a:t>
            </a:r>
            <a:endParaRPr lang="en-US" sz="2600" i="1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1148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>
                <a:solidFill>
                  <a:srgbClr val="FF0000"/>
                </a:solidFill>
                <a:latin typeface="Candara"/>
                <a:cs typeface="Candara"/>
              </a:rPr>
              <a:t>Meditation/Study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Worship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Celebration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Service</a:t>
            </a:r>
          </a:p>
          <a:p>
            <a:pPr marL="0" indent="0" algn="ctr" eaLnBrk="1" hangingPunct="1">
              <a:buNone/>
            </a:pPr>
            <a:r>
              <a:rPr lang="en-US" b="1" dirty="0">
                <a:solidFill>
                  <a:srgbClr val="FF0000"/>
                </a:solidFill>
                <a:latin typeface="Candara"/>
                <a:cs typeface="Candara"/>
              </a:rPr>
              <a:t>Prayer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Fellowship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Confession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Submission </a:t>
            </a:r>
            <a:endParaRPr lang="en-US" sz="2100" dirty="0">
              <a:latin typeface="Eras Demi ITC" charset="0"/>
              <a:cs typeface="Arial" charset="0"/>
            </a:endParaRPr>
          </a:p>
        </p:txBody>
      </p:sp>
      <p:cxnSp>
        <p:nvCxnSpPr>
          <p:cNvPr id="7176" name="Straight Connector 14"/>
          <p:cNvCxnSpPr>
            <a:cxnSpLocks noChangeShapeType="1"/>
          </p:cNvCxnSpPr>
          <p:nvPr/>
        </p:nvCxnSpPr>
        <p:spPr bwMode="auto">
          <a:xfrm rot="16200000" flipH="1">
            <a:off x="381000" y="2133600"/>
            <a:ext cx="2286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177" name="Straight Connector 16"/>
          <p:cNvCxnSpPr>
            <a:cxnSpLocks noChangeShapeType="1"/>
          </p:cNvCxnSpPr>
          <p:nvPr/>
        </p:nvCxnSpPr>
        <p:spPr bwMode="auto">
          <a:xfrm rot="10800000">
            <a:off x="8534400" y="1905000"/>
            <a:ext cx="6096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178" name="Straight Connector 18"/>
          <p:cNvCxnSpPr>
            <a:cxnSpLocks noChangeShapeType="1"/>
          </p:cNvCxnSpPr>
          <p:nvPr/>
        </p:nvCxnSpPr>
        <p:spPr bwMode="auto">
          <a:xfrm rot="16200000" flipH="1">
            <a:off x="1866900" y="3848100"/>
            <a:ext cx="46482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41148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>
                <a:solidFill>
                  <a:srgbClr val="FF0000"/>
                </a:solidFill>
                <a:latin typeface="Candara"/>
                <a:cs typeface="Candara"/>
              </a:rPr>
              <a:t>Solitude</a:t>
            </a:r>
          </a:p>
          <a:p>
            <a:pPr marL="0" indent="0" algn="ctr" eaLnBrk="1" hangingPunct="1">
              <a:buNone/>
            </a:pPr>
            <a:r>
              <a:rPr lang="en-US" b="1" dirty="0">
                <a:solidFill>
                  <a:srgbClr val="FF0000"/>
                </a:solidFill>
                <a:latin typeface="Candara"/>
                <a:cs typeface="Candara"/>
              </a:rPr>
              <a:t>Silence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Fasting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Frugality/Simplicity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Chastity/Purity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Secrecy</a:t>
            </a:r>
          </a:p>
          <a:p>
            <a:pPr marL="0" indent="0" algn="ctr" eaLnBrk="1" hangingPunct="1">
              <a:buNone/>
            </a:pPr>
            <a:r>
              <a:rPr lang="en-US" b="1" dirty="0">
                <a:latin typeface="Candara"/>
                <a:cs typeface="Candara"/>
              </a:rPr>
              <a:t>Sacrifice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57200" y="6324600"/>
            <a:ext cx="8001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57200" y="6400800"/>
            <a:ext cx="8001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33400" y="2133600"/>
            <a:ext cx="4038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57200" y="1981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495800" y="1371600"/>
            <a:ext cx="0" cy="495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243754" y="533400"/>
            <a:ext cx="8595446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andara"/>
                <a:cs typeface="Candara"/>
              </a:rPr>
              <a:t>“CLASSICAL” </a:t>
            </a:r>
            <a:r>
              <a:rPr lang="en-US" sz="2800" b="1" dirty="0">
                <a:latin typeface="Candara"/>
                <a:cs typeface="Candara"/>
              </a:rPr>
              <a:t>DISCIPLINES FOR THE SPIRITUAL LIFE</a:t>
            </a:r>
          </a:p>
        </p:txBody>
      </p:sp>
    </p:spTree>
    <p:extLst>
      <p:ext uri="{BB962C8B-B14F-4D97-AF65-F5344CB8AC3E}">
        <p14:creationId xmlns:p14="http://schemas.microsoft.com/office/powerpoint/2010/main" val="62425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SOLITUDE: A SECRET OF JESUS’ LIFE AND MINISTRY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2999" cy="5486401"/>
          </a:xfrm>
        </p:spPr>
        <p:txBody>
          <a:bodyPr/>
          <a:lstStyle/>
          <a:p>
            <a:pPr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 had a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full, busy,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hectic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day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(vs. 21-34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21</a:t>
            </a:r>
            <a:r>
              <a:rPr lang="en-US" sz="2200" i="1" dirty="0">
                <a:latin typeface="Candara"/>
                <a:cs typeface="Candara"/>
              </a:rPr>
              <a:t> And they went into Capernaum, and </a:t>
            </a:r>
            <a:r>
              <a:rPr lang="en-US" sz="2200" i="1" dirty="0" smtClean="0">
                <a:latin typeface="Candara"/>
                <a:cs typeface="Candara"/>
              </a:rPr>
              <a:t>immediately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on the Sabbath he entered the synagogue and was teaching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22</a:t>
            </a:r>
            <a:r>
              <a:rPr lang="en-US" sz="2200" i="1" dirty="0">
                <a:latin typeface="Candara"/>
                <a:cs typeface="Candara"/>
              </a:rPr>
              <a:t> And they were astonished at his teaching, for he taught them as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one </a:t>
            </a:r>
            <a:r>
              <a:rPr lang="en-US" sz="2200" i="1" dirty="0">
                <a:latin typeface="Candara"/>
                <a:cs typeface="Candara"/>
              </a:rPr>
              <a:t>who had authority, and not as the scribes. </a:t>
            </a:r>
            <a:r>
              <a:rPr lang="en-US" sz="2200" i="1" baseline="30000" dirty="0">
                <a:latin typeface="Candara"/>
                <a:cs typeface="Candara"/>
              </a:rPr>
              <a:t>23</a:t>
            </a:r>
            <a:r>
              <a:rPr lang="en-US" sz="2200" i="1" dirty="0">
                <a:latin typeface="Candara"/>
                <a:cs typeface="Candara"/>
              </a:rPr>
              <a:t> And immediately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there </a:t>
            </a:r>
            <a:r>
              <a:rPr lang="en-US" sz="2200" i="1" dirty="0">
                <a:latin typeface="Candara"/>
                <a:cs typeface="Candara"/>
              </a:rPr>
              <a:t>was in their synagogue a man with an unclean spirit. And he cried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out</a:t>
            </a:r>
            <a:r>
              <a:rPr lang="en-US" sz="2200" i="1" dirty="0">
                <a:latin typeface="Candara"/>
                <a:cs typeface="Candara"/>
              </a:rPr>
              <a:t>, </a:t>
            </a:r>
            <a:r>
              <a:rPr lang="en-US" sz="2200" i="1" baseline="30000" dirty="0">
                <a:latin typeface="Candara"/>
                <a:cs typeface="Candara"/>
              </a:rPr>
              <a:t>24</a:t>
            </a:r>
            <a:r>
              <a:rPr lang="en-US" sz="2200" i="1" dirty="0">
                <a:latin typeface="Candara"/>
                <a:cs typeface="Candara"/>
              </a:rPr>
              <a:t> “What have you to do with us, Jesus of Nazareth? Have you </a:t>
            </a:r>
            <a:r>
              <a:rPr lang="en-US" sz="2200" i="1" dirty="0" smtClean="0">
                <a:latin typeface="Candara"/>
                <a:cs typeface="Candara"/>
              </a:rPr>
              <a:t>come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to </a:t>
            </a:r>
            <a:r>
              <a:rPr lang="en-US" sz="2200" i="1" dirty="0">
                <a:latin typeface="Candara"/>
                <a:cs typeface="Candara"/>
              </a:rPr>
              <a:t>destroy us? I know who you are—the Holy One of God.” </a:t>
            </a:r>
            <a:r>
              <a:rPr lang="en-US" sz="2200" i="1" baseline="30000" dirty="0">
                <a:latin typeface="Candara"/>
                <a:cs typeface="Candara"/>
              </a:rPr>
              <a:t>25</a:t>
            </a:r>
            <a:r>
              <a:rPr lang="en-US" sz="2200" i="1" dirty="0">
                <a:latin typeface="Candara"/>
                <a:cs typeface="Candara"/>
              </a:rPr>
              <a:t> But </a:t>
            </a:r>
            <a:r>
              <a:rPr lang="en-US" sz="2200" i="1" dirty="0" smtClean="0">
                <a:latin typeface="Candara"/>
                <a:cs typeface="Candara"/>
              </a:rPr>
              <a:t>Jesus rebuked </a:t>
            </a:r>
            <a:r>
              <a:rPr lang="en-US" sz="2200" i="1" dirty="0">
                <a:latin typeface="Candara"/>
                <a:cs typeface="Candara"/>
              </a:rPr>
              <a:t>him, saying, “Be silent, and come out of him!” </a:t>
            </a:r>
            <a:r>
              <a:rPr lang="en-US" sz="2200" i="1" baseline="30000" dirty="0">
                <a:latin typeface="Candara"/>
                <a:cs typeface="Candara"/>
              </a:rPr>
              <a:t>26</a:t>
            </a:r>
            <a:r>
              <a:rPr lang="en-US" sz="2200" i="1" dirty="0">
                <a:latin typeface="Candara"/>
                <a:cs typeface="Candara"/>
              </a:rPr>
              <a:t> And the unclean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spirit</a:t>
            </a:r>
            <a:r>
              <a:rPr lang="en-US" sz="2200" i="1" dirty="0">
                <a:latin typeface="Candara"/>
                <a:cs typeface="Candara"/>
              </a:rPr>
              <a:t>, convulsing him and crying out with a loud voice, came out of him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baseline="30000" dirty="0" smtClean="0">
                <a:latin typeface="Candara"/>
                <a:cs typeface="Candara"/>
              </a:rPr>
              <a:t>27</a:t>
            </a:r>
            <a:r>
              <a:rPr lang="en-US" sz="2200" i="1" dirty="0">
                <a:latin typeface="Candara"/>
                <a:cs typeface="Candara"/>
              </a:rPr>
              <a:t> And they were all amazed, so that they questioned among themselves</a:t>
            </a:r>
            <a:r>
              <a:rPr lang="en-US" sz="2200" i="1" dirty="0" smtClean="0">
                <a:latin typeface="Candara"/>
                <a:cs typeface="Candara"/>
              </a:rPr>
              <a:t>,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saying</a:t>
            </a:r>
            <a:r>
              <a:rPr lang="en-US" sz="2200" i="1" dirty="0">
                <a:latin typeface="Candara"/>
                <a:cs typeface="Candara"/>
              </a:rPr>
              <a:t>, “What is this? A new teaching with authority! He commands </a:t>
            </a:r>
            <a:r>
              <a:rPr lang="en-US" sz="2200" i="1" dirty="0" smtClean="0">
                <a:latin typeface="Candara"/>
                <a:cs typeface="Candara"/>
              </a:rPr>
              <a:t>even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the </a:t>
            </a:r>
            <a:r>
              <a:rPr lang="en-US" sz="2200" i="1" dirty="0">
                <a:latin typeface="Candara"/>
                <a:cs typeface="Candara"/>
              </a:rPr>
              <a:t>unclean spirits, and they obey him.” </a:t>
            </a:r>
            <a:r>
              <a:rPr lang="en-US" sz="2200" i="1" baseline="30000" dirty="0">
                <a:latin typeface="Candara"/>
                <a:cs typeface="Candara"/>
              </a:rPr>
              <a:t>28</a:t>
            </a:r>
            <a:r>
              <a:rPr lang="en-US" sz="2200" i="1" dirty="0">
                <a:latin typeface="Candara"/>
                <a:cs typeface="Candara"/>
              </a:rPr>
              <a:t> And at once his fame spread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everywhere </a:t>
            </a:r>
            <a:r>
              <a:rPr lang="en-US" sz="2200" i="1" dirty="0">
                <a:latin typeface="Candara"/>
                <a:cs typeface="Candara"/>
              </a:rPr>
              <a:t>throughout all the surrounding region of Galilee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Mark 1:21-28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8138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SOLITUDE: A SECRET OF JESUS’ LIFE AND MINISTRY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2999" cy="5486401"/>
          </a:xfrm>
        </p:spPr>
        <p:txBody>
          <a:bodyPr/>
          <a:lstStyle/>
          <a:p>
            <a:pPr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 had a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full, busy,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hectic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day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(vs. 21-34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29</a:t>
            </a:r>
            <a:r>
              <a:rPr lang="en-US" sz="2200" i="1" dirty="0">
                <a:latin typeface="Candara"/>
                <a:cs typeface="Candara"/>
              </a:rPr>
              <a:t> And immediately he left the synagogue and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entered </a:t>
            </a:r>
            <a:r>
              <a:rPr lang="en-US" sz="2200" i="1" dirty="0">
                <a:latin typeface="Candara"/>
                <a:cs typeface="Candara"/>
              </a:rPr>
              <a:t>the house of Simon and Andrew, with </a:t>
            </a:r>
            <a:r>
              <a:rPr lang="en-US" sz="2200" i="1" dirty="0" smtClean="0">
                <a:latin typeface="Candara"/>
                <a:cs typeface="Candara"/>
              </a:rPr>
              <a:t>James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and John. </a:t>
            </a:r>
            <a:r>
              <a:rPr lang="en-US" sz="2200" i="1" baseline="30000" dirty="0">
                <a:latin typeface="Candara"/>
                <a:cs typeface="Candara"/>
              </a:rPr>
              <a:t>30</a:t>
            </a:r>
            <a:r>
              <a:rPr lang="en-US" sz="2200" i="1" dirty="0">
                <a:latin typeface="Candara"/>
                <a:cs typeface="Candara"/>
              </a:rPr>
              <a:t> Now Simon's mother-in-law lay ill with a fever,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immediately they told him about her. </a:t>
            </a:r>
            <a:r>
              <a:rPr lang="en-US" sz="2200" i="1" baseline="30000" dirty="0">
                <a:latin typeface="Candara"/>
                <a:cs typeface="Candara"/>
              </a:rPr>
              <a:t>31</a:t>
            </a:r>
            <a:r>
              <a:rPr lang="en-US" sz="2200" i="1" dirty="0">
                <a:latin typeface="Candara"/>
                <a:cs typeface="Candara"/>
              </a:rPr>
              <a:t> And he came and </a:t>
            </a:r>
            <a:r>
              <a:rPr lang="en-US" sz="2200" i="1" dirty="0" smtClean="0">
                <a:latin typeface="Candara"/>
                <a:cs typeface="Candara"/>
              </a:rPr>
              <a:t>took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her by the hand and lifted her up, and the fever left her, and she </a:t>
            </a:r>
            <a:r>
              <a:rPr lang="en-US" sz="2200" i="1" dirty="0" smtClean="0">
                <a:latin typeface="Candara"/>
                <a:cs typeface="Candara"/>
              </a:rPr>
              <a:t>began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to serve them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32</a:t>
            </a:r>
            <a:r>
              <a:rPr lang="en-US" sz="2200" i="1" dirty="0">
                <a:latin typeface="Candara"/>
                <a:cs typeface="Candara"/>
              </a:rPr>
              <a:t> That evening at sundown they brought to him all who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were </a:t>
            </a:r>
            <a:r>
              <a:rPr lang="en-US" sz="2200" i="1" dirty="0">
                <a:latin typeface="Candara"/>
                <a:cs typeface="Candara"/>
              </a:rPr>
              <a:t>sick or oppressed by demons. </a:t>
            </a:r>
            <a:r>
              <a:rPr lang="en-US" sz="2200" i="1" baseline="30000" dirty="0">
                <a:latin typeface="Candara"/>
                <a:cs typeface="Candara"/>
              </a:rPr>
              <a:t>33</a:t>
            </a:r>
            <a:r>
              <a:rPr lang="en-US" sz="2200" i="1" dirty="0">
                <a:latin typeface="Candara"/>
                <a:cs typeface="Candara"/>
              </a:rPr>
              <a:t> And the whole city was gathered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together </a:t>
            </a:r>
            <a:r>
              <a:rPr lang="en-US" sz="2200" i="1" dirty="0">
                <a:latin typeface="Candara"/>
                <a:cs typeface="Candara"/>
              </a:rPr>
              <a:t>at the door. </a:t>
            </a:r>
            <a:r>
              <a:rPr lang="en-US" sz="2200" i="1" baseline="30000" dirty="0">
                <a:latin typeface="Candara"/>
                <a:cs typeface="Candara"/>
              </a:rPr>
              <a:t>34</a:t>
            </a:r>
            <a:r>
              <a:rPr lang="en-US" sz="2200" i="1" dirty="0">
                <a:latin typeface="Candara"/>
                <a:cs typeface="Candara"/>
              </a:rPr>
              <a:t> And he healed many who were sick with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various </a:t>
            </a:r>
            <a:r>
              <a:rPr lang="en-US" sz="2200" i="1" dirty="0">
                <a:latin typeface="Candara"/>
                <a:cs typeface="Candara"/>
              </a:rPr>
              <a:t>diseases, and cast out many demons. And he would </a:t>
            </a:r>
            <a:r>
              <a:rPr lang="en-US" sz="2200" i="1" dirty="0" smtClean="0">
                <a:latin typeface="Candara"/>
                <a:cs typeface="Candara"/>
              </a:rPr>
              <a:t>not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permit the demons to speak, because they knew him.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Mark 1:29-34</a:t>
            </a:r>
            <a:endParaRPr lang="en-US" sz="22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6405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SOLITUDE: A SECRET OF JESUS’ LIFE AND MINISTRY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2999" cy="5486401"/>
          </a:xfrm>
        </p:spPr>
        <p:txBody>
          <a:bodyPr/>
          <a:lstStyle/>
          <a:p>
            <a:pPr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This is what Jesus did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 the next day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: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35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And rising very early in the morning, 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while it was still dark, he departed and went out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 to a desolate place, and there he prayed. </a:t>
            </a: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36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And Simon 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and those who were with him searched for him, </a:t>
            </a: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37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and they 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found him and said to him, “Everyone is looking for you.” </a:t>
            </a: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38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And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 he said to them, “Let us go on to the next towns, that I may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 preach there also, for that is why I came out.” </a:t>
            </a:r>
            <a:r>
              <a:rPr lang="en-US" sz="2200" i="1" baseline="30000" dirty="0">
                <a:solidFill>
                  <a:srgbClr val="000000"/>
                </a:solidFill>
                <a:latin typeface="Candara"/>
                <a:cs typeface="Candara"/>
              </a:rPr>
              <a:t>39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 And he 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went throughout all Galilee, preaching in their </a:t>
            </a:r>
            <a:b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synagogues and casting out demons.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Mark 1:35-39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2554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73018</TotalTime>
  <Words>1144</Words>
  <Application>Microsoft Macintosh PowerPoint</Application>
  <PresentationFormat>On-screen Show (4:3)</PresentationFormat>
  <Paragraphs>147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19</vt:i4>
      </vt:variant>
    </vt:vector>
  </HeadingPairs>
  <TitlesOfParts>
    <vt:vector size="53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PowerPoint Presentation</vt:lpstr>
      <vt:lpstr>Spiritual Disciplines as Means of Grace – Part 2</vt:lpstr>
      <vt:lpstr>RECAP: WHY WE NEED SPIRITUAL  DISCIPLINES AS CHRIST-FOLLOWERS</vt:lpstr>
      <vt:lpstr>“CLASSICAL” DISCIPLINES FOR THE SPIRITUAL LIFE</vt:lpstr>
      <vt:lpstr>“CLASSICAL” DISCIPLINES FOR THE SPIRITUAL LIFE</vt:lpstr>
      <vt:lpstr>“CLASSICAL” DISCIPLINES FOR THE SPIRITUAL LIFE</vt:lpstr>
      <vt:lpstr>SOLITUDE: A SECRET OF JESUS’ LIFE AND MINISTRY</vt:lpstr>
      <vt:lpstr>SOLITUDE: A SECRET OF JESUS’ LIFE AND MINISTRY</vt:lpstr>
      <vt:lpstr>SOLITUDE: A SECRET OF JESUS’ LIFE AND MINISTRY</vt:lpstr>
      <vt:lpstr>SOLITUDE: A SECRET OF JESUS’ LIFE AND MINISTRY</vt:lpstr>
      <vt:lpstr>SOLITUDE: A SECRET OF JESUS’ LIFE AND MINISTRY</vt:lpstr>
      <vt:lpstr>THE RIGHT APPROACH TO SOLITUDE</vt:lpstr>
      <vt:lpstr>PowerPoint Presentation</vt:lpstr>
      <vt:lpstr>THE RIGHT APPROACH TO SOLITUDE</vt:lpstr>
      <vt:lpstr>PRACTICAL TIPS FOR DAILY SOLITUDE  WITH GOD [AKA. “QUIET TIME”]</vt:lpstr>
      <vt:lpstr>PowerPoint Presentation</vt:lpstr>
      <vt:lpstr>PRACTICAL TIPS FOR DAILY SOLITUDE  WITH GOD [AKA. “QUIET TIME”]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3281</cp:revision>
  <cp:lastPrinted>2015-08-09T17:08:38Z</cp:lastPrinted>
  <dcterms:created xsi:type="dcterms:W3CDTF">2007-10-20T20:09:35Z</dcterms:created>
  <dcterms:modified xsi:type="dcterms:W3CDTF">2015-09-07T05:37:52Z</dcterms:modified>
</cp:coreProperties>
</file>